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7" r:id="rId2"/>
    <p:sldMasterId id="2147483710" r:id="rId3"/>
    <p:sldMasterId id="2147483719" r:id="rId4"/>
    <p:sldMasterId id="2147483727" r:id="rId5"/>
    <p:sldMasterId id="2147483735" r:id="rId6"/>
    <p:sldMasterId id="2147483744" r:id="rId7"/>
    <p:sldMasterId id="2147483753" r:id="rId8"/>
  </p:sldMasterIdLst>
  <p:notesMasterIdLst>
    <p:notesMasterId r:id="rId25"/>
  </p:notesMasterIdLst>
  <p:handoutMasterIdLst>
    <p:handoutMasterId r:id="rId26"/>
  </p:handoutMasterIdLst>
  <p:sldIdLst>
    <p:sldId id="293" r:id="rId9"/>
    <p:sldId id="323" r:id="rId10"/>
    <p:sldId id="297" r:id="rId11"/>
    <p:sldId id="316" r:id="rId12"/>
    <p:sldId id="317" r:id="rId13"/>
    <p:sldId id="298" r:id="rId14"/>
    <p:sldId id="299" r:id="rId15"/>
    <p:sldId id="306" r:id="rId16"/>
    <p:sldId id="319" r:id="rId17"/>
    <p:sldId id="320" r:id="rId18"/>
    <p:sldId id="321" r:id="rId19"/>
    <p:sldId id="304" r:id="rId20"/>
    <p:sldId id="275" r:id="rId21"/>
    <p:sldId id="301" r:id="rId22"/>
    <p:sldId id="307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FD6D08"/>
    <a:srgbClr val="000000"/>
    <a:srgbClr val="77797C"/>
    <a:srgbClr val="FFB572"/>
    <a:srgbClr val="84868A"/>
    <a:srgbClr val="ABC178"/>
    <a:srgbClr val="3B3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727" autoAdjust="0"/>
  </p:normalViewPr>
  <p:slideViewPr>
    <p:cSldViewPr snapToGrid="0" snapToObjects="1">
      <p:cViewPr varScale="1">
        <p:scale>
          <a:sx n="89" d="100"/>
          <a:sy n="89" d="100"/>
        </p:scale>
        <p:origin x="88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4A06D-8822-45BA-A97B-AD169586AF83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851B5-2C2C-477B-BB21-FF77B7CE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98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7D360-529E-4A8F-9C76-6DED2288716E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82EA5-A7C0-4B66-B4C1-990CAA816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9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82EA5-A7C0-4B66-B4C1-990CAA816A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9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3BE5-3D01-49AD-B491-ADF3298017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72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3BE5-3D01-49AD-B491-ADF3298017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93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82EA5-A7C0-4B66-B4C1-990CAA816A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73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82EA5-A7C0-4B66-B4C1-990CAA816A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76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82EA5-A7C0-4B66-B4C1-990CAA816A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23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82EA5-A7C0-4B66-B4C1-990CAA816A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8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82EA5-A7C0-4B66-B4C1-990CAA816A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6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3BE5-3D01-49AD-B491-ADF3298017E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4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82EA5-A7C0-4B66-B4C1-990CAA816A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82EA5-A7C0-4B66-B4C1-990CAA816A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5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3BE5-3D01-49AD-B491-ADF3298017E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7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82EA5-A7C0-4B66-B4C1-990CAA816A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08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82EA5-A7C0-4B66-B4C1-990CAA816A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03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82EA5-A7C0-4B66-B4C1-990CAA816A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88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3BE5-3D01-49AD-B491-ADF3298017E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54" y="1899413"/>
            <a:ext cx="3512141" cy="2326115"/>
          </a:xfrm>
          <a:prstGeom prst="rect">
            <a:avLst/>
          </a:prstGeom>
        </p:spPr>
      </p:pic>
      <p:pic>
        <p:nvPicPr>
          <p:cNvPr id="8" name="Picture 7" descr="UT_logo_RIGHT_KNOCKOU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955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43000" y="609600"/>
            <a:ext cx="78486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219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  <a:lvl2pPr>
              <a:defRPr>
                <a:solidFill>
                  <a:srgbClr val="3B3C3E"/>
                </a:solidFill>
              </a:defRPr>
            </a:lvl2pPr>
            <a:lvl3pPr>
              <a:defRPr>
                <a:solidFill>
                  <a:srgbClr val="3B3C3E"/>
                </a:solidFill>
              </a:defRPr>
            </a:lvl3pPr>
            <a:lvl4pPr>
              <a:defRPr>
                <a:solidFill>
                  <a:srgbClr val="3B3C3E"/>
                </a:solidFill>
              </a:defRPr>
            </a:lvl4pPr>
            <a:lvl5pPr>
              <a:defRPr>
                <a:solidFill>
                  <a:srgbClr val="3B3C3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9786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12/15/19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5063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066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77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xt Block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9555"/>
            <a:ext cx="8229600" cy="11430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pPr/>
              <a:t>12/15/19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4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5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54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02329" y="4021295"/>
            <a:ext cx="576292" cy="576105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rgbClr val="3B3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 descr="UT_logo_BOBI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457" y="4098605"/>
            <a:ext cx="1968144" cy="14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95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ig Orange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 descr="UT_logo_BOBI-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811" y="4021295"/>
            <a:ext cx="1986380" cy="15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97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i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61212"/>
            <a:ext cx="9144000" cy="2196788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1573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39671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UT_logo_BOBI-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811" y="4997455"/>
            <a:ext cx="1986380" cy="153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56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: Minimal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585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816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new PT BOBI-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488" y="6409332"/>
            <a:ext cx="1676040" cy="3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5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Your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9503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950346" y="0"/>
            <a:ext cx="4193654" cy="68580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0346" y="274637"/>
            <a:ext cx="4193654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UT_logo_BOBI-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676" y="4313727"/>
            <a:ext cx="2418916" cy="186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5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UT_logo_RIGHT_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955" y="6441967"/>
            <a:ext cx="1410369" cy="314711"/>
          </a:xfrm>
          <a:prstGeom prst="rect">
            <a:avLst/>
          </a:prstGeom>
        </p:spPr>
      </p:pic>
      <p:pic>
        <p:nvPicPr>
          <p:cNvPr id="8" name="Picture 7" descr="onestop-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06" y="1897394"/>
            <a:ext cx="3503292" cy="232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23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yresJosh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8487" y="0"/>
            <a:ext cx="10370676" cy="68684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564442" y="0"/>
            <a:ext cx="4193654" cy="68580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442" y="274637"/>
            <a:ext cx="4193654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UT_logo_BOBI-KNOCKOU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933" y="4313727"/>
            <a:ext cx="2434496" cy="18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63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93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64442" y="0"/>
            <a:ext cx="4193654" cy="68580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64442" y="649288"/>
            <a:ext cx="4193654" cy="3160712"/>
          </a:xfrm>
        </p:spPr>
        <p:txBody>
          <a:bodyPr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UT_logo_BOBI-KNOCKOU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811" y="4326695"/>
            <a:ext cx="2382916" cy="183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61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  <a:lvl2pPr>
              <a:defRPr>
                <a:solidFill>
                  <a:srgbClr val="3B3C3E"/>
                </a:solidFill>
              </a:defRPr>
            </a:lvl2pPr>
            <a:lvl3pPr>
              <a:defRPr>
                <a:solidFill>
                  <a:srgbClr val="3B3C3E"/>
                </a:solidFill>
              </a:defRPr>
            </a:lvl3pPr>
            <a:lvl4pPr>
              <a:defRPr>
                <a:solidFill>
                  <a:srgbClr val="3B3C3E"/>
                </a:solidFill>
              </a:defRPr>
            </a:lvl4pPr>
            <a:lvl5pPr>
              <a:defRPr>
                <a:solidFill>
                  <a:srgbClr val="3B3C3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9786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5063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066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60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xt Block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9555"/>
            <a:ext cx="8229600" cy="11430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93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76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455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67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17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09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  <a:lvl2pPr>
              <a:defRPr>
                <a:solidFill>
                  <a:srgbClr val="3B3C3E"/>
                </a:solidFill>
              </a:defRPr>
            </a:lvl2pPr>
            <a:lvl3pPr>
              <a:defRPr>
                <a:solidFill>
                  <a:srgbClr val="3B3C3E"/>
                </a:solidFill>
              </a:defRPr>
            </a:lvl3pPr>
            <a:lvl4pPr>
              <a:defRPr>
                <a:solidFill>
                  <a:srgbClr val="3B3C3E"/>
                </a:solidFill>
              </a:defRPr>
            </a:lvl4pPr>
            <a:lvl5pPr>
              <a:defRPr>
                <a:solidFill>
                  <a:srgbClr val="3B3C3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9786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5063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066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6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rgbClr val="77797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nestop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32" y="4200662"/>
            <a:ext cx="2392795" cy="15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90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xt Block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9555"/>
            <a:ext cx="8229600" cy="11430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42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05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278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07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01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92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  <a:lvl2pPr>
              <a:defRPr>
                <a:solidFill>
                  <a:srgbClr val="3B3C3E"/>
                </a:solidFill>
              </a:defRPr>
            </a:lvl2pPr>
            <a:lvl3pPr>
              <a:defRPr>
                <a:solidFill>
                  <a:srgbClr val="3B3C3E"/>
                </a:solidFill>
              </a:defRPr>
            </a:lvl3pPr>
            <a:lvl4pPr>
              <a:defRPr>
                <a:solidFill>
                  <a:srgbClr val="3B3C3E"/>
                </a:solidFill>
              </a:defRPr>
            </a:lvl4pPr>
            <a:lvl5pPr>
              <a:defRPr>
                <a:solidFill>
                  <a:srgbClr val="3B3C3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9786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5063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066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24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xt Block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9555"/>
            <a:ext cx="8229600" cy="11430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58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5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bg>
      <p:bgPr>
        <a:solidFill>
          <a:srgbClr val="FF8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68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ig Orange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03" y="4202657"/>
            <a:ext cx="2392794" cy="15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723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19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62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82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  <a:lvl2pPr>
              <a:defRPr>
                <a:solidFill>
                  <a:srgbClr val="3B3C3E"/>
                </a:solidFill>
              </a:defRPr>
            </a:lvl2pPr>
            <a:lvl3pPr>
              <a:defRPr>
                <a:solidFill>
                  <a:srgbClr val="3B3C3E"/>
                </a:solidFill>
              </a:defRPr>
            </a:lvl3pPr>
            <a:lvl4pPr>
              <a:defRPr>
                <a:solidFill>
                  <a:srgbClr val="3B3C3E"/>
                </a:solidFill>
              </a:defRPr>
            </a:lvl4pPr>
            <a:lvl5pPr>
              <a:defRPr>
                <a:solidFill>
                  <a:srgbClr val="3B3C3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9786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5063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066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79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9555"/>
            <a:ext cx="8229600" cy="11430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89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324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7358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62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21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7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i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61212"/>
            <a:ext cx="9144000" cy="2196788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1573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39671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03" y="4959827"/>
            <a:ext cx="2392794" cy="15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91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02329" y="4021295"/>
            <a:ext cx="576292" cy="576105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rgbClr val="3B3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UT_logo_RGB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24" t="-7509" r="-4657" b="-14348"/>
          <a:stretch/>
        </p:blipFill>
        <p:spPr>
          <a:xfrm>
            <a:off x="3520440" y="4005072"/>
            <a:ext cx="2148840" cy="151790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711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  <a:lvl2pPr>
              <a:defRPr>
                <a:solidFill>
                  <a:srgbClr val="3B3C3E"/>
                </a:solidFill>
              </a:defRPr>
            </a:lvl2pPr>
            <a:lvl3pPr>
              <a:defRPr>
                <a:solidFill>
                  <a:srgbClr val="3B3C3E"/>
                </a:solidFill>
              </a:defRPr>
            </a:lvl3pPr>
            <a:lvl4pPr>
              <a:defRPr>
                <a:solidFill>
                  <a:srgbClr val="3B3C3E"/>
                </a:solidFill>
              </a:defRPr>
            </a:lvl4pPr>
            <a:lvl5pPr>
              <a:defRPr>
                <a:solidFill>
                  <a:srgbClr val="3B3C3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9786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5063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066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02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9555"/>
            <a:ext cx="8229600" cy="11430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235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97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0158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563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014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952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02329" y="4021295"/>
            <a:ext cx="576292" cy="576105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rgbClr val="3B3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UT_logo_RGB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24" t="-7509" r="-4657" b="-14348"/>
          <a:stretch/>
        </p:blipFill>
        <p:spPr>
          <a:xfrm>
            <a:off x="3520440" y="4005072"/>
            <a:ext cx="2148840" cy="151790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6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: Minimal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585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816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T_logo_RIGHT_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955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T_logo_RIGHT_KNOCKOUT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955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8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848600" cy="11430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848600" cy="4876799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4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42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9.jpg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9.jpg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14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2" r:id="rId3"/>
    <p:sldLayoutId id="2147483664" r:id="rId4"/>
    <p:sldLayoutId id="2147483661" r:id="rId5"/>
    <p:sldLayoutId id="2147483649" r:id="rId6"/>
    <p:sldLayoutId id="2147483703" r:id="rId7"/>
    <p:sldLayoutId id="2147483706" r:id="rId8"/>
    <p:sldLayoutId id="2147483708" r:id="rId9"/>
    <p:sldLayoutId id="214748370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77797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12/15/19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UT_logo_RIGHT_KNOCKOUT.eps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048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1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1" r:id="rId2"/>
    <p:sldLayoutId id="2147483671" r:id="rId3"/>
    <p:sldLayoutId id="214748367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838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77797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UT_logo_RIGHT_KNOCKOUT.eps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048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0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UT_logo_RIGHT_KNOCKOUT.eps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048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UT_logo_RIGHT_KNOCKOUT.eps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048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7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l="-6000" r="-6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UT_logo_RIGHT_KNOCKOUT.eps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048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8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l="-6000" r="-6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>
                <a:solidFill>
                  <a:prstClr val="white"/>
                </a:solidFill>
              </a:rPr>
              <a:pPr/>
              <a:t>12/15/19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UT_logo_RIGHT_KNOCKOUT.eps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048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4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web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://www.finaid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nestop@utk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dirty="0">
                <a:solidFill>
                  <a:srgbClr val="FF82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College Affordability</a:t>
            </a:r>
            <a:endParaRPr lang="en-US" sz="5400" b="1" dirty="0">
              <a:solidFill>
                <a:srgbClr val="FF82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683987"/>
            <a:ext cx="6400800" cy="1223675"/>
          </a:xfrm>
        </p:spPr>
        <p:txBody>
          <a:bodyPr/>
          <a:lstStyle/>
          <a:p>
            <a:r>
              <a:rPr lang="en-US" altLang="en-US" sz="4000" dirty="0">
                <a:latin typeface="Georgia" panose="02040502050405020303" pitchFamily="18" charset="0"/>
                <a:cs typeface="Arial" panose="020B0604020202020204" pitchFamily="34" charset="0"/>
              </a:rPr>
              <a:t>Invest in Your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4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54291"/>
            <a:ext cx="7543800" cy="8382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External Resources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97583" y="1411432"/>
            <a:ext cx="782503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ea typeface="+mj-ea"/>
                <a:cs typeface="Times New Roman" panose="02020603050405020304" pitchFamily="18" charset="0"/>
              </a:rPr>
              <a:t>Your Guidance Counselor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ea typeface="+mj-ea"/>
                <a:cs typeface="Times New Roman" panose="02020603050405020304" pitchFamily="18" charset="0"/>
              </a:rPr>
              <a:t>Parent Employer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Churches/Religious Centers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Local Businesses – </a:t>
            </a:r>
            <a:r>
              <a:rPr lang="en-US" sz="24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contact small local business regarding scholarship opportunities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Community/Civic Organizations </a:t>
            </a:r>
            <a:r>
              <a:rPr lang="en-US" sz="24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contact non-profit/community service organizations such as fraternities/sororities, Urban League, or YMCA/YWCA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0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54291"/>
            <a:ext cx="7543800" cy="8382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External Resources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97583" y="1282045"/>
            <a:ext cx="782503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Private Corporations </a:t>
            </a:r>
            <a:r>
              <a:rPr lang="en-US" sz="24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the websites of companies with whom you do business with such as Wal-Mart, Kroger, Coca-Cola, Pepsi, etc.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National/State/Local Associations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search for associations that match your career interests, personal interests, occupation, ethnicity, etc.  (ex. National Society of Professional Engineers) Note: some associations may require membership.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Scholarship Search Services </a:t>
            </a:r>
            <a:r>
              <a:rPr lang="en-US" sz="24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Fastweb (</a:t>
            </a:r>
            <a:r>
              <a:rPr lang="en-US" sz="24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www.fastweb.com</a:t>
            </a:r>
            <a:r>
              <a:rPr lang="en-US" sz="24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), Finaid.org (</a:t>
            </a:r>
            <a:r>
              <a:rPr lang="en-US" sz="24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www.finaid.org</a:t>
            </a:r>
            <a:r>
              <a:rPr lang="en-US" sz="24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), etc. </a:t>
            </a:r>
          </a:p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rgbClr val="FD6D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Exercise caution when searching online!</a:t>
            </a:r>
            <a:endParaRPr lang="en-US" sz="2800" b="1" dirty="0">
              <a:solidFill>
                <a:srgbClr val="FD6D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542" y="424833"/>
            <a:ext cx="4229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400" b="1" dirty="0">
                <a:latin typeface="Georgia" panose="02040502050405020303" pitchFamily="18" charset="0"/>
              </a:rPr>
              <a:t>Loan Wisdom</a:t>
            </a:r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600891" y="1436162"/>
            <a:ext cx="8092347" cy="4876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Borrow Federal first because they are less expensive, more available, and have better repayment terms than private student loans.</a:t>
            </a:r>
          </a:p>
          <a:p>
            <a:pPr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Live like a student while you’re in college, so you don’t have to live like one after college.</a:t>
            </a:r>
          </a:p>
          <a:p>
            <a:pPr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Do not borrow more for your entire education than your expected starting salary after you graduate.</a:t>
            </a:r>
          </a:p>
          <a:p>
            <a:pPr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If you are borrowing an excessive amount each year, consider the total borrowed in 4 years.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1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99970"/>
            <a:ext cx="8229600" cy="136389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82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One Stop </a:t>
            </a:r>
            <a:br>
              <a:rPr lang="en-US" sz="4800" b="1" dirty="0">
                <a:solidFill>
                  <a:srgbClr val="FF8200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FF82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Student Services 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subTitle" idx="1"/>
          </p:nvPr>
        </p:nvSpPr>
        <p:spPr>
          <a:xfrm>
            <a:off x="830687" y="2381626"/>
            <a:ext cx="7482624" cy="75346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Net Price Calculator </a:t>
            </a:r>
          </a:p>
          <a:p>
            <a:pPr algn="ctr"/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1" y="3538946"/>
            <a:ext cx="36099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262" y="84841"/>
            <a:ext cx="5363234" cy="62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3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082" y="535969"/>
            <a:ext cx="4031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>
                <a:latin typeface="Georgia" panose="02040502050405020303" pitchFamily="18" charset="0"/>
              </a:rPr>
              <a:t>College Choice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39193"/>
            <a:ext cx="8388438" cy="393077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Review all offers and compare financial aid offered with the institution specific cost of attendance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Reflect on academic offerings as well as the scholarship and financial aid offered to you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Request additional information about opportunities for subsequent school years of attendance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Respond to all colleges &amp; universities as your decline can impact the life of a wait listed applicant for admissions and an alternate for scholarships</a:t>
            </a:r>
          </a:p>
        </p:txBody>
      </p:sp>
    </p:spTree>
    <p:extLst>
      <p:ext uri="{BB962C8B-B14F-4D97-AF65-F5344CB8AC3E}">
        <p14:creationId xmlns:p14="http://schemas.microsoft.com/office/powerpoint/2010/main" val="36422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4314" y="3833939"/>
            <a:ext cx="49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Get in touch with a One Stop Counselor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In person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By phone: </a:t>
            </a:r>
            <a:r>
              <a:rPr lang="en-US" alt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865-974-1111</a:t>
            </a:r>
            <a:endParaRPr lang="en-US" sz="24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By email: </a:t>
            </a:r>
            <a:r>
              <a:rPr lang="en-US" altLang="en-US" sz="2400" dirty="0">
                <a:latin typeface="Georgia" panose="02040502050405020303" pitchFamily="18" charset="0"/>
                <a:cs typeface="Arial" panose="020B0604020202020204" pitchFamily="34" charset="0"/>
                <a:hlinkClick r:id="rId3"/>
              </a:rPr>
              <a:t>onestop@utk.edu</a:t>
            </a:r>
            <a:endParaRPr lang="en-US" altLang="en-US" sz="2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1" y="3740445"/>
            <a:ext cx="3052070" cy="21259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410" y="3740445"/>
            <a:ext cx="8108645" cy="2125980"/>
          </a:xfrm>
          <a:prstGeom prst="rect">
            <a:avLst/>
          </a:prstGeom>
          <a:noFill/>
          <a:ln w="101600">
            <a:solidFill>
              <a:srgbClr val="FF82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4293" y="746975"/>
            <a:ext cx="8229600" cy="2550018"/>
          </a:xfrm>
        </p:spPr>
        <p:txBody>
          <a:bodyPr>
            <a:normAutofit/>
          </a:bodyPr>
          <a:lstStyle/>
          <a:p>
            <a:pPr algn="ctr"/>
            <a:r>
              <a:rPr lang="en-US" altLang="en-US" sz="6000" dirty="0">
                <a:solidFill>
                  <a:srgbClr val="FD6D08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Thank you!</a:t>
            </a:r>
            <a:br>
              <a:rPr lang="en-US" altLang="en-US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US" altLang="en-US" sz="105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br>
              <a:rPr lang="en-US" altLang="en-US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Questions?</a:t>
            </a:r>
            <a:endParaRPr lang="en-US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8016" y="1676853"/>
            <a:ext cx="5321029" cy="1650007"/>
          </a:xfrm>
        </p:spPr>
        <p:txBody>
          <a:bodyPr>
            <a:normAutofit fontScale="92500"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 u="sng" dirty="0">
                <a:latin typeface="Georgia" panose="02040502050405020303" pitchFamily="18" charset="0"/>
                <a:cs typeface="Times New Roman" pitchFamily="18" charset="0"/>
              </a:rPr>
              <a:t>Direct Costs: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FD6D08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Georgia" panose="02040502050405020303" pitchFamily="18" charset="0"/>
                <a:cs typeface="Times New Roman" pitchFamily="18" charset="0"/>
              </a:rPr>
              <a:t>Tuition &amp; Fees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FD6D08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Georgia" panose="02040502050405020303" pitchFamily="18" charset="0"/>
                <a:cs typeface="Times New Roman" pitchFamily="18" charset="0"/>
              </a:rPr>
              <a:t>Housing &amp; Meal Plan (Room &amp; Board)</a:t>
            </a:r>
          </a:p>
          <a:p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12700">
                  <a:noFill/>
                </a:ln>
                <a:solidFill>
                  <a:schemeClr val="tx1"/>
                </a:solidFill>
                <a:latin typeface="Georgia" panose="02040502050405020303" pitchFamily="18" charset="0"/>
              </a:rPr>
              <a:t>Cost of Attendance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858016" y="3586075"/>
            <a:ext cx="48813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u="sng" dirty="0">
                <a:solidFill>
                  <a:srgbClr val="3B3C3E"/>
                </a:solidFill>
                <a:latin typeface="Georgia" panose="02040502050405020303" pitchFamily="18" charset="0"/>
                <a:cs typeface="Times New Roman" pitchFamily="18" charset="0"/>
              </a:rPr>
              <a:t>Indirect Costs</a:t>
            </a:r>
            <a:r>
              <a:rPr lang="en-US" altLang="en-US" sz="2400" dirty="0">
                <a:solidFill>
                  <a:srgbClr val="3B3C3E"/>
                </a:solidFill>
                <a:latin typeface="Georgia" panose="02040502050405020303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FD6D08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3B3C3E"/>
                </a:solidFill>
                <a:latin typeface="Georgia" panose="02040502050405020303" pitchFamily="18" charset="0"/>
                <a:cs typeface="Times New Roman" pitchFamily="18" charset="0"/>
              </a:rPr>
              <a:t>Books &amp; supplies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FD6D08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3B3C3E"/>
                </a:solidFill>
                <a:latin typeface="Georgia" panose="02040502050405020303" pitchFamily="18" charset="0"/>
                <a:cs typeface="Times New Roman" pitchFamily="18" charset="0"/>
              </a:rPr>
              <a:t>Transportation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FD6D08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3B3C3E"/>
                </a:solidFill>
                <a:latin typeface="Georgia" panose="02040502050405020303" pitchFamily="18" charset="0"/>
                <a:cs typeface="Times New Roman" pitchFamily="18" charset="0"/>
              </a:rPr>
              <a:t>Personal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19" y="3326860"/>
            <a:ext cx="2828925" cy="2828925"/>
          </a:xfrm>
          <a:prstGeom prst="rect">
            <a:avLst/>
          </a:prstGeom>
          <a:ln w="25400">
            <a:solidFill>
              <a:srgbClr val="FD6D08"/>
            </a:solidFill>
          </a:ln>
        </p:spPr>
      </p:pic>
    </p:spTree>
    <p:extLst>
      <p:ext uri="{BB962C8B-B14F-4D97-AF65-F5344CB8AC3E}">
        <p14:creationId xmlns:p14="http://schemas.microsoft.com/office/powerpoint/2010/main" val="217435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4469" y="450947"/>
            <a:ext cx="84124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latin typeface="Georgia" panose="02040502050405020303" pitchFamily="18" charset="0"/>
              </a:rPr>
              <a:t>2019-2020 University of Tennessee 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FF8200"/>
                </a:solidFill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Estimated Average </a:t>
            </a:r>
            <a:r>
              <a:rPr lang="en-US" sz="3200" b="1" dirty="0">
                <a:latin typeface="Georgia" panose="02040502050405020303" pitchFamily="18" charset="0"/>
              </a:rPr>
              <a:t>Cost of Attendance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982959"/>
              </p:ext>
            </p:extLst>
          </p:nvPr>
        </p:nvGraphicFramePr>
        <p:xfrm>
          <a:off x="776150" y="2133600"/>
          <a:ext cx="7414813" cy="343976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71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3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44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Direct Costs</a:t>
                      </a:r>
                      <a:endParaRPr lang="en-US" sz="20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80" marR="81280" marT="40645" marB="406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In-State</a:t>
                      </a:r>
                      <a:endParaRPr lang="en-US" sz="200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280" marR="81280" marT="40645" marB="406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0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   Tuition &amp; Fees</a:t>
                      </a:r>
                    </a:p>
                  </a:txBody>
                  <a:tcPr marL="81280" marR="81280" marT="40645" marB="406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$13,264</a:t>
                      </a:r>
                    </a:p>
                  </a:txBody>
                  <a:tcPr marL="81280" marR="81280" marT="40645" marB="406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9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   Room &amp; Board</a:t>
                      </a:r>
                    </a:p>
                  </a:txBody>
                  <a:tcPr marL="81280" marR="81280" marT="40645" marB="406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$11,482</a:t>
                      </a:r>
                    </a:p>
                  </a:txBody>
                  <a:tcPr marL="81280" marR="81280" marT="40645" marB="406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99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Mandatory Costs Total</a:t>
                      </a:r>
                    </a:p>
                  </a:txBody>
                  <a:tcPr marL="81280" marR="81280" marT="40645" marB="406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$24,746</a:t>
                      </a:r>
                    </a:p>
                  </a:txBody>
                  <a:tcPr marL="81280" marR="81280" marT="40645" marB="406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41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   Books</a:t>
                      </a:r>
                    </a:p>
                  </a:txBody>
                  <a:tcPr marL="81280" marR="81280" marT="40645" marB="406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$1,598</a:t>
                      </a:r>
                    </a:p>
                  </a:txBody>
                  <a:tcPr marL="81280" marR="81280" marT="40645" marB="406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80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  Transportation</a:t>
                      </a:r>
                    </a:p>
                  </a:txBody>
                  <a:tcPr marL="81280" marR="81280" marT="40645" marB="406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$1,664</a:t>
                      </a:r>
                    </a:p>
                  </a:txBody>
                  <a:tcPr marL="81280" marR="81280" marT="40645" marB="406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40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   Personal</a:t>
                      </a:r>
                    </a:p>
                  </a:txBody>
                  <a:tcPr marL="81280" marR="81280" marT="40645" marB="406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$4,002</a:t>
                      </a:r>
                    </a:p>
                  </a:txBody>
                  <a:tcPr marL="81280" marR="81280" marT="40645" marB="406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270">
                <a:tc>
                  <a:txBody>
                    <a:bodyPr/>
                    <a:lstStyle/>
                    <a:p>
                      <a:pPr algn="l"/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Total</a:t>
                      </a:r>
                    </a:p>
                  </a:txBody>
                  <a:tcPr marL="81280" marR="81280" marT="40645" marB="406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$32,010</a:t>
                      </a:r>
                    </a:p>
                  </a:txBody>
                  <a:tcPr marL="81280" marR="81280" marT="40645" marB="406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76150" y="1501425"/>
            <a:ext cx="78011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latin typeface="Arial" panose="020B0604020202020204" pitchFamily="34" charset="0"/>
              </a:rPr>
              <a:t>*All costs presented are only estimates for the 2019-2020 academic year. Official costs set in late June 2019 </a:t>
            </a:r>
          </a:p>
        </p:txBody>
      </p:sp>
    </p:spTree>
    <p:extLst>
      <p:ext uri="{BB962C8B-B14F-4D97-AF65-F5344CB8AC3E}">
        <p14:creationId xmlns:p14="http://schemas.microsoft.com/office/powerpoint/2010/main" val="4136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141"/>
            <a:ext cx="8229600" cy="1143000"/>
          </a:xfrm>
        </p:spPr>
        <p:txBody>
          <a:bodyPr>
            <a:noAutofit/>
          </a:bodyPr>
          <a:lstStyle/>
          <a:p>
            <a:pPr algn="ctr"/>
            <a:br>
              <a:rPr lang="en-US" sz="3200" u="sng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Applying for Financial Aid</a:t>
            </a:r>
            <a:br>
              <a:rPr lang="en-US" sz="3200" dirty="0">
                <a:solidFill>
                  <a:srgbClr val="565656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34" y="1587766"/>
            <a:ext cx="8229600" cy="1074906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b="1" dirty="0">
                <a:latin typeface="Georgia" panose="02040502050405020303" pitchFamily="18" charset="0"/>
                <a:cs typeface="Times New Roman" panose="02020603050405020304" pitchFamily="18" charset="0"/>
              </a:rPr>
              <a:t>Free Application for Federal Student Aid (FAFSA)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600" b="1" u="sng" dirty="0">
                <a:latin typeface="Georgia" panose="02040502050405020303" pitchFamily="18" charset="0"/>
                <a:cs typeface="Times New Roman" panose="02020603050405020304" pitchFamily="18" charset="0"/>
              </a:rPr>
              <a:t>www.fafsa.ed.gov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71208" y="2859042"/>
            <a:ext cx="78015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1200"/>
              </a:spcAft>
              <a:buClr>
                <a:srgbClr val="FD6D08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B3C3E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Application assesses family’s ability to pay – EFC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Clr>
                <a:srgbClr val="FD6D08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B3C3E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Used to determine eligibility for all types of aid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Clr>
                <a:srgbClr val="FD6D08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B3C3E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Required for TN State funding and some UT funding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Clr>
                <a:srgbClr val="FD6D08"/>
              </a:buClr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rgbClr val="3B3C3E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Different deadlines</a:t>
            </a:r>
            <a:r>
              <a:rPr lang="en-US" sz="2400" dirty="0">
                <a:solidFill>
                  <a:srgbClr val="3B3C3E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for federal, state, institutional funding</a:t>
            </a:r>
          </a:p>
        </p:txBody>
      </p:sp>
    </p:spTree>
    <p:extLst>
      <p:ext uri="{BB962C8B-B14F-4D97-AF65-F5344CB8AC3E}">
        <p14:creationId xmlns:p14="http://schemas.microsoft.com/office/powerpoint/2010/main" val="2354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5858" y="153150"/>
            <a:ext cx="7543800" cy="950140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6350"/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Forms of Financial Aid</a:t>
            </a:r>
          </a:p>
          <a:p>
            <a:pPr algn="ctr">
              <a:lnSpc>
                <a:spcPct val="150000"/>
              </a:lnSpc>
            </a:pPr>
            <a:endParaRPr lang="en-US" sz="4000" b="1" dirty="0">
              <a:solidFill>
                <a:srgbClr val="565656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761" y="1103290"/>
            <a:ext cx="829399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algn="ctr">
              <a:lnSpc>
                <a:spcPct val="150000"/>
              </a:lnSpc>
              <a:spcAft>
                <a:spcPts val="1200"/>
              </a:spcAft>
            </a:pPr>
            <a:r>
              <a:rPr lang="en-US" sz="2400" u="sng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FAFSA needed to determine eligibility for some aid</a:t>
            </a:r>
          </a:p>
          <a:p>
            <a:pPr marL="525780" lvl="0" indent="-342900">
              <a:lnSpc>
                <a:spcPct val="150000"/>
              </a:lnSpc>
              <a:spcAft>
                <a:spcPts val="1200"/>
              </a:spcAft>
              <a:buClr>
                <a:srgbClr val="FD6D08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Grants</a:t>
            </a:r>
            <a:r>
              <a:rPr lang="en-US" sz="24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– Funding that is not repaid</a:t>
            </a:r>
          </a:p>
          <a:p>
            <a:pPr marL="525780" lvl="0" indent="-342900">
              <a:lnSpc>
                <a:spcPct val="150000"/>
              </a:lnSpc>
              <a:spcAft>
                <a:spcPts val="1200"/>
              </a:spcAft>
              <a:buClr>
                <a:srgbClr val="FD6D08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Scholarships</a:t>
            </a:r>
            <a:r>
              <a:rPr lang="en-US" sz="24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 – Funding that is not repaid</a:t>
            </a:r>
          </a:p>
          <a:p>
            <a:pPr marL="525780" lvl="0" indent="-342900">
              <a:lnSpc>
                <a:spcPct val="150000"/>
              </a:lnSpc>
              <a:spcAft>
                <a:spcPts val="1200"/>
              </a:spcAft>
              <a:buClr>
                <a:srgbClr val="FD6D08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Federal Work Study </a:t>
            </a:r>
            <a:r>
              <a:rPr lang="en-US" sz="24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– Part-time employment</a:t>
            </a:r>
          </a:p>
          <a:p>
            <a:pPr marL="525780" lvl="0" indent="-342900">
              <a:lnSpc>
                <a:spcPct val="150000"/>
              </a:lnSpc>
              <a:spcAft>
                <a:spcPts val="1200"/>
              </a:spcAft>
              <a:buClr>
                <a:srgbClr val="FD6D08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Federal Student &amp; Parent Loans </a:t>
            </a:r>
            <a:r>
              <a:rPr lang="en-US" sz="24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– Must be repaid</a:t>
            </a:r>
          </a:p>
          <a:p>
            <a:pPr marL="525780" lvl="0" indent="-342900">
              <a:lnSpc>
                <a:spcPct val="150000"/>
              </a:lnSpc>
              <a:spcAft>
                <a:spcPts val="1200"/>
              </a:spcAft>
              <a:buClr>
                <a:srgbClr val="FD6D08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Private Loans </a:t>
            </a:r>
            <a:r>
              <a:rPr lang="en-US" sz="24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– Last resort for borrowing as terms for private loans usually not as good as federal loans</a:t>
            </a:r>
          </a:p>
        </p:txBody>
      </p:sp>
    </p:spTree>
    <p:extLst>
      <p:ext uri="{BB962C8B-B14F-4D97-AF65-F5344CB8AC3E}">
        <p14:creationId xmlns:p14="http://schemas.microsoft.com/office/powerpoint/2010/main" val="23064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150"/>
            <a:ext cx="8229600" cy="898644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Georgia" panose="02040502050405020303" pitchFamily="18" charset="0"/>
                <a:cs typeface="Arial" panose="020B0604020202020204" pitchFamily="34" charset="0"/>
              </a:rPr>
              <a:t>UTK Scholarships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idx="4294967295"/>
          </p:nvPr>
        </p:nvSpPr>
        <p:spPr>
          <a:xfrm>
            <a:off x="457200" y="978795"/>
            <a:ext cx="8229600" cy="360608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950" b="1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UT Competitive &amp; Departmental Scholarships </a:t>
            </a:r>
          </a:p>
          <a:p>
            <a:pPr lvl="1">
              <a:defRPr/>
            </a:pPr>
            <a:r>
              <a:rPr lang="en-US" sz="1950" dirty="0">
                <a:latin typeface="Georgia" panose="02040502050405020303" pitchFamily="18" charset="0"/>
                <a:cs typeface="Arial" pitchFamily="34" charset="0"/>
              </a:rPr>
              <a:t>Apply for Admission Nov 1 and scholarships app by Dec 15</a:t>
            </a:r>
          </a:p>
          <a:p>
            <a:pPr lvl="1">
              <a:defRPr/>
            </a:pPr>
            <a:r>
              <a:rPr lang="en-US" sz="1950" dirty="0">
                <a:latin typeface="Georgia" panose="02040502050405020303" pitchFamily="18" charset="0"/>
                <a:cs typeface="Arial" pitchFamily="34" charset="0"/>
              </a:rPr>
              <a:t>Award amounts vary - up to $10,000 per year</a:t>
            </a:r>
          </a:p>
          <a:p>
            <a:pPr lvl="1">
              <a:defRPr/>
            </a:pPr>
            <a:r>
              <a:rPr lang="en-US" sz="1950" dirty="0">
                <a:latin typeface="Georgia" panose="02040502050405020303" pitchFamily="18" charset="0"/>
                <a:cs typeface="Arial" pitchFamily="34" charset="0"/>
              </a:rPr>
              <a:t>FAFSA by Jan 15 for need based awards</a:t>
            </a:r>
          </a:p>
          <a:p>
            <a:pPr>
              <a:defRPr/>
            </a:pPr>
            <a:endParaRPr lang="en-US" sz="800" b="1" dirty="0">
              <a:latin typeface="Georgia" panose="02040502050405020303" pitchFamily="18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1950" b="1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UT Volunteer Scholarships (4 year award)</a:t>
            </a:r>
          </a:p>
          <a:p>
            <a:pPr lvl="1">
              <a:defRPr/>
            </a:pPr>
            <a:r>
              <a:rPr lang="en-US" sz="1950" dirty="0">
                <a:latin typeface="Georgia" panose="02040502050405020303" pitchFamily="18" charset="0"/>
                <a:cs typeface="Arial" pitchFamily="34" charset="0"/>
              </a:rPr>
              <a:t>Apply for Admission by December 15</a:t>
            </a:r>
          </a:p>
          <a:p>
            <a:pPr lvl="1">
              <a:defRPr/>
            </a:pPr>
            <a:r>
              <a:rPr lang="en-US" sz="1950" dirty="0">
                <a:latin typeface="Georgia" panose="02040502050405020303" pitchFamily="18" charset="0"/>
                <a:cs typeface="Arial" pitchFamily="34" charset="0"/>
              </a:rPr>
              <a:t>Must have </a:t>
            </a:r>
            <a:r>
              <a:rPr lang="en-US" sz="1950" u="sng" dirty="0">
                <a:latin typeface="Georgia" panose="02040502050405020303" pitchFamily="18" charset="0"/>
                <a:cs typeface="Arial" pitchFamily="34" charset="0"/>
              </a:rPr>
              <a:t>3.8 weighted core GPA</a:t>
            </a:r>
            <a:r>
              <a:rPr lang="en-US" sz="1950" dirty="0">
                <a:latin typeface="Georgia" panose="02040502050405020303" pitchFamily="18" charset="0"/>
                <a:cs typeface="Arial" pitchFamily="34" charset="0"/>
              </a:rPr>
              <a:t> (updated GPA through end of school year)</a:t>
            </a:r>
          </a:p>
          <a:p>
            <a:pPr lvl="1">
              <a:defRPr/>
            </a:pPr>
            <a:r>
              <a:rPr lang="en-US" sz="1950" dirty="0">
                <a:latin typeface="Georgia" panose="02040502050405020303" pitchFamily="18" charset="0"/>
                <a:cs typeface="Arial" pitchFamily="34" charset="0"/>
              </a:rPr>
              <a:t>ACT/SAT super-score (earned by December senior year)  </a:t>
            </a:r>
            <a:endParaRPr lang="en-US" sz="1800" dirty="0">
              <a:latin typeface="Georgia" panose="02040502050405020303" pitchFamily="18" charset="0"/>
              <a:cs typeface="Arial" pitchFamily="34" charset="0"/>
            </a:endParaRPr>
          </a:p>
          <a:p>
            <a:pPr lvl="1">
              <a:defRPr/>
            </a:pPr>
            <a:endParaRPr lang="en-US" sz="1800" dirty="0">
              <a:latin typeface="Georgia" panose="02040502050405020303" pitchFamily="18" charset="0"/>
              <a:cs typeface="Arial" pitchFamily="34" charset="0"/>
            </a:endParaRPr>
          </a:p>
          <a:p>
            <a:pPr lvl="1">
              <a:defRPr/>
            </a:pPr>
            <a:endParaRPr lang="en-US" sz="1800" dirty="0">
              <a:latin typeface="Georgia" panose="02040502050405020303" pitchFamily="18" charset="0"/>
              <a:cs typeface="Arial" pitchFamily="34" charset="0"/>
            </a:endParaRPr>
          </a:p>
          <a:p>
            <a:pPr lvl="1">
              <a:defRPr/>
            </a:pPr>
            <a:endParaRPr lang="en-US" sz="1800" dirty="0">
              <a:latin typeface="Georgia" panose="02040502050405020303" pitchFamily="18" charset="0"/>
              <a:cs typeface="Arial" pitchFamily="34" charset="0"/>
            </a:endParaRPr>
          </a:p>
          <a:p>
            <a:pPr lvl="1">
              <a:defRPr/>
            </a:pPr>
            <a:endParaRPr lang="en-US" sz="1800" dirty="0">
              <a:latin typeface="Georgia" panose="02040502050405020303" pitchFamily="18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764868"/>
              </p:ext>
            </p:extLst>
          </p:nvPr>
        </p:nvGraphicFramePr>
        <p:xfrm>
          <a:off x="1635177" y="4494727"/>
          <a:ext cx="5873645" cy="14880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88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8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ACT/SAT 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Annual Award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B3C3E"/>
                          </a:solidFill>
                          <a:latin typeface="Georgia" panose="02040502050405020303" pitchFamily="18" charset="0"/>
                        </a:rPr>
                        <a:t>34–36  / 1490–1600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C3E"/>
                          </a:solidFill>
                          <a:latin typeface="Georgia" panose="02040502050405020303" pitchFamily="18" charset="0"/>
                        </a:rPr>
                        <a:t>$8,000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B3C3E"/>
                          </a:solidFill>
                          <a:latin typeface="Georgia" panose="02040502050405020303" pitchFamily="18" charset="0"/>
                        </a:rPr>
                        <a:t>30–33  / 1360–1480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C3E"/>
                          </a:solidFill>
                          <a:latin typeface="Georgia" panose="02040502050405020303" pitchFamily="18" charset="0"/>
                        </a:rPr>
                        <a:t>$5,000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B3C3E"/>
                          </a:solidFill>
                          <a:latin typeface="Georgia" panose="02040502050405020303" pitchFamily="18" charset="0"/>
                        </a:rPr>
                        <a:t>28–29 / 1300–1350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C3E"/>
                          </a:solidFill>
                          <a:latin typeface="Georgia" panose="02040502050405020303" pitchFamily="18" charset="0"/>
                        </a:rPr>
                        <a:t>$3,000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9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Georgia" panose="02040502050405020303" pitchFamily="18" charset="0"/>
                <a:cs typeface="Arial" panose="020B0604020202020204" pitchFamily="34" charset="0"/>
              </a:rPr>
              <a:t>UTK Scholarships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620712" y="1154340"/>
            <a:ext cx="8066088" cy="4241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77797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3C3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UT Pledge Scholarship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B3C3E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Apply for Admission by December 15 and file FAFSA by Jan. 15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B3C3E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Total Family Income </a:t>
            </a:r>
            <a:r>
              <a:rPr kumimoji="0" lang="en-US" alt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3B3C3E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&lt;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B3C3E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$40,000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B3C3E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Covers Mandatory Costs (last dollar award)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3B3C3E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cs typeface="Arial" charset="0"/>
              </a:rPr>
              <a:t>UT Promise Scholarship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Georgia" panose="02040502050405020303" pitchFamily="18" charset="0"/>
                <a:cs typeface="Arial" charset="0"/>
              </a:rPr>
              <a:t>UT Promise is a last-dollar, undergraduate scholarship that will guarantee free tuition and mandatory fees to qualifying Tennessee residents enrolling at UT campuses.  See handout provided for more information.</a:t>
            </a:r>
          </a:p>
          <a:p>
            <a:pPr marL="5715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7797C"/>
              </a:solidFill>
              <a:effectLst/>
              <a:uLnTx/>
              <a:uFillTx/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23514" y="5564693"/>
            <a:ext cx="7496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marL="457200" lvl="1" indent="0" algn="ctr">
              <a:buNone/>
              <a:defRPr/>
            </a:pPr>
            <a:r>
              <a:rPr lang="en-US" sz="1800" dirty="0">
                <a:latin typeface="Georgia" panose="02040502050405020303" pitchFamily="18" charset="0"/>
                <a:cs typeface="Arial" pitchFamily="34" charset="0"/>
              </a:rPr>
              <a:t>For up to date information on all UTK Scholarships please visit https://onestop.utk.edu/scholarships/entering-freshmen/</a:t>
            </a:r>
          </a:p>
        </p:txBody>
      </p:sp>
    </p:spTree>
    <p:extLst>
      <p:ext uri="{BB962C8B-B14F-4D97-AF65-F5344CB8AC3E}">
        <p14:creationId xmlns:p14="http://schemas.microsoft.com/office/powerpoint/2010/main" val="123570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9511" y="420059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>
                <a:latin typeface="Georgia" panose="02040502050405020303" pitchFamily="18" charset="0"/>
              </a:rPr>
              <a:t>State of TN Programs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618186" y="1314856"/>
            <a:ext cx="8039243" cy="444724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Hope Scholarship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Graduate from a TN high school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Student/Parent must be TN resident on FAFSA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3.0 GPA or 21 Composite ACT to qualify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Annual FAFSA Required</a:t>
            </a:r>
          </a:p>
          <a:p>
            <a:pPr lvl="1">
              <a:spcBef>
                <a:spcPts val="0"/>
              </a:spcBef>
            </a:pPr>
            <a:endParaRPr lang="en-US" altLang="en-US" sz="2400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Tennessee Student Assistance Award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EFC &lt;$2100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File FAFSA as early as possible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latin typeface="Georgia" panose="02040502050405020303" pitchFamily="18" charset="0"/>
                <a:cs typeface="Times New Roman" pitchFamily="18" charset="0"/>
              </a:rPr>
              <a:t>For additional awards and up to date information including deadlines visit </a:t>
            </a:r>
            <a:r>
              <a:rPr lang="en-US" altLang="en-US" sz="1800" u="sng" dirty="0">
                <a:latin typeface="Georgia" panose="02040502050405020303" pitchFamily="18" charset="0"/>
                <a:cs typeface="Times New Roman" pitchFamily="18" charset="0"/>
              </a:rPr>
              <a:t>https://www.tn.gov/collegepays/financial-aid.html</a:t>
            </a:r>
            <a:endParaRPr lang="en-US" sz="1800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9150" y="164354"/>
            <a:ext cx="7543800" cy="906995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635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HOPE Scholarship</a:t>
            </a:r>
            <a:endParaRPr lang="en-US" sz="4000" b="1" dirty="0">
              <a:solidFill>
                <a:srgbClr val="565656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993436"/>
              </p:ext>
            </p:extLst>
          </p:nvPr>
        </p:nvGraphicFramePr>
        <p:xfrm>
          <a:off x="757674" y="3054514"/>
          <a:ext cx="7654410" cy="2304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9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Annual Award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Amounts: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2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9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Freshman/Sophomore 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$3500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9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Junior/Senior 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$4500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9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ASPIRE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Supplement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$1500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9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GAM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Supplement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$1000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6671" y="1330965"/>
            <a:ext cx="803641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General Assembly Merit (GAM) Supplement: 3.75 </a:t>
            </a:r>
            <a:r>
              <a:rPr lang="en-US" altLang="en-US" sz="2400" b="1" u="sng" dirty="0">
                <a:latin typeface="Georgia" panose="02040502050405020303" pitchFamily="18" charset="0"/>
                <a:cs typeface="Arial" panose="020B0604020202020204" pitchFamily="34" charset="0"/>
              </a:rPr>
              <a:t>and</a:t>
            </a:r>
            <a:r>
              <a:rPr lang="en-US" alt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29 Composite ACT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Aspire Supplement: &lt;$36,000 Parent AGI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45465" y="5456471"/>
            <a:ext cx="634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Summer awards available – after the freshmen year</a:t>
            </a:r>
          </a:p>
        </p:txBody>
      </p:sp>
    </p:spTree>
    <p:extLst>
      <p:ext uri="{BB962C8B-B14F-4D97-AF65-F5344CB8AC3E}">
        <p14:creationId xmlns:p14="http://schemas.microsoft.com/office/powerpoint/2010/main" val="10502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creen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D6D08"/>
      </a:hlink>
      <a:folHlink>
        <a:srgbClr val="FD6D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: Meta Info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D6D08"/>
      </a:hlink>
      <a:folHlink>
        <a:srgbClr val="FD6D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itle Scre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tent: Meta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ontent: Meta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ontent: Meta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ontent: Meta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Content: Meta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3355</TotalTime>
  <Words>876</Words>
  <Application>Microsoft Macintosh PowerPoint</Application>
  <PresentationFormat>On-screen Show (4:3)</PresentationFormat>
  <Paragraphs>145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Cambria</vt:lpstr>
      <vt:lpstr>Georgia</vt:lpstr>
      <vt:lpstr>Times New Roman</vt:lpstr>
      <vt:lpstr>Wingdings</vt:lpstr>
      <vt:lpstr>Title Screens</vt:lpstr>
      <vt:lpstr>Content: Meta Info</vt:lpstr>
      <vt:lpstr>1_Title Screens</vt:lpstr>
      <vt:lpstr>1_Content: Meta Info</vt:lpstr>
      <vt:lpstr>2_Content: Meta Info</vt:lpstr>
      <vt:lpstr>3_Content: Meta Info</vt:lpstr>
      <vt:lpstr>4_Content: Meta Info</vt:lpstr>
      <vt:lpstr>5_Content: Meta Info</vt:lpstr>
      <vt:lpstr>College Affordability</vt:lpstr>
      <vt:lpstr>Cost of Attendance</vt:lpstr>
      <vt:lpstr>PowerPoint Presentation</vt:lpstr>
      <vt:lpstr> Applying for Financial Aid </vt:lpstr>
      <vt:lpstr>PowerPoint Presentation</vt:lpstr>
      <vt:lpstr>UTK Scholarships</vt:lpstr>
      <vt:lpstr>UTK Scholarships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Stop  Student Services </vt:lpstr>
      <vt:lpstr>PowerPoint Presentation</vt:lpstr>
      <vt:lpstr>PowerPoint Presentation</vt:lpstr>
      <vt:lpstr>Thank you!     Questions?</vt:lpstr>
    </vt:vector>
  </TitlesOfParts>
  <Company>University of Tennessee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 PowerPoint Template 2015 ver 1</dc:title>
  <dc:creator>England, Susan Elizabeth</dc:creator>
  <cp:lastModifiedBy>LORI MORRELL</cp:lastModifiedBy>
  <cp:revision>142</cp:revision>
  <dcterms:created xsi:type="dcterms:W3CDTF">2014-12-02T19:58:44Z</dcterms:created>
  <dcterms:modified xsi:type="dcterms:W3CDTF">2019-12-15T21:50:14Z</dcterms:modified>
</cp:coreProperties>
</file>